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40" r:id="rId1"/>
  </p:sldMasterIdLst>
  <p:sldIdLst>
    <p:sldId id="264" r:id="rId2"/>
    <p:sldId id="256" r:id="rId3"/>
    <p:sldId id="257" r:id="rId4"/>
    <p:sldId id="260" r:id="rId5"/>
    <p:sldId id="261" r:id="rId6"/>
    <p:sldId id="258" r:id="rId7"/>
    <p:sldId id="259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58001D"/>
    <a:srgbClr val="660033"/>
    <a:srgbClr val="006600"/>
    <a:srgbClr val="FFFFCC"/>
    <a:srgbClr val="FF9900"/>
    <a:srgbClr val="FF33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D90E666-C8CC-40F1-86D5-9C8B563A5EF4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780853-FA68-46E4-A618-11CDD7A67ECD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" b="3094"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1AC023-6B70-4980-B83E-AC2079C701D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3ECF4D-A810-4B01-AA00-64F66DFDA147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DB0BD1-A5C3-4523-990A-7D2386D10FA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26F93-B559-46CE-AFBA-0C4E1EF626F2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" b="3094"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E3EB17-6D0B-43AC-B35F-57DE2001AD0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092A9A-1CFE-49B7-87E4-8A8763173C1C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47544D-E26F-4C40-BC6B-FEA6603BCE6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9DD61E-CC6E-4AA3-AC50-7007583CE32C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A0BD23-CC85-45BE-BE82-59A8C01190C4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128698-16A0-43D5-BB43-7029584D7044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" b="3094"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9F569F9-9A61-4264-A0BB-8AE7715C653A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130C6-4BFC-4F88-AEEA-5A987EF49676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" b="3094"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52FB6C-568D-4E98-B09F-0F8E20F6B24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0C6FA3-5E96-455A-A9C2-B848B094F5FA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7677C7-AC08-424C-B116-2E19803550C6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9BE21-F025-4BF1-95EA-94B2DAFFE84D}" type="slidenum">
              <a:rPr lang="en-US" altLang="en-US" smtClean="0"/>
              <a:t>‹#›</a:t>
            </a:fld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205133-B0E4-4A84-ACDD-7CCFF6FFA3E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7A3A14-FD85-4F1C-BAAB-A06E62E2E09E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D6F9A2D-7765-446C-9709-F2966F9C3D62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27221-CE9A-47CD-BE6E-9F51C4068352}" type="slidenum">
              <a:rPr lang="en-US" altLang="en-US" smtClean="0"/>
              <a:t>‹#›</a:t>
            </a:fld>
            <a:endParaRPr lang="en-US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D462B5C4-26B1-4862-96F8-F7C5EA9ED50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D36E454-C774-441A-84B4-26183B86B3C1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885176" cy="1981200"/>
          </a:xfrm>
        </p:spPr>
        <p:txBody>
          <a:bodyPr/>
          <a:lstStyle/>
          <a:p>
            <a:r>
              <a:rPr lang="en-IN" dirty="0" smtClean="0"/>
              <a:t>USE OF PREPOSITIONS IN ENGLISH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10000"/>
            <a:ext cx="7772400" cy="1524000"/>
          </a:xfrm>
        </p:spPr>
        <p:txBody>
          <a:bodyPr>
            <a:normAutofit/>
          </a:bodyPr>
          <a:lstStyle/>
          <a:p>
            <a:pPr marL="0" lvl="0" algn="ctr">
              <a:lnSpc>
                <a:spcPct val="90000"/>
              </a:lnSpc>
              <a:spcBef>
                <a:spcPts val="1000"/>
              </a:spcBef>
              <a:buClrTx/>
              <a:buSzTx/>
            </a:pPr>
            <a:r>
              <a:rPr lang="en-IN" sz="3200" dirty="0">
                <a:solidFill>
                  <a:srgbClr val="FF0000"/>
                </a:solidFill>
                <a:latin typeface="AR DELANEY" panose="02000000000000000000" pitchFamily="2" charset="0"/>
              </a:rPr>
              <a:t>BA I  ENGLISH (Compulsory) </a:t>
            </a:r>
          </a:p>
          <a:p>
            <a:pPr marL="0" lvl="0" algn="ctr">
              <a:lnSpc>
                <a:spcPct val="90000"/>
              </a:lnSpc>
              <a:spcBef>
                <a:spcPts val="1000"/>
              </a:spcBef>
              <a:buClrTx/>
              <a:buSzTx/>
            </a:pPr>
            <a:r>
              <a:rPr lang="en-IN" sz="3200">
                <a:solidFill>
                  <a:srgbClr val="FF0000"/>
                </a:solidFill>
                <a:latin typeface="AR DELANEY" panose="02000000000000000000" pitchFamily="2" charset="0"/>
              </a:rPr>
              <a:t> ENG CE101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165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447799"/>
            <a:ext cx="7048500" cy="685801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ras Bold ITC" panose="020B0907030504020204" pitchFamily="34" charset="0"/>
              </a:rPr>
              <a:t>Prepositions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324600" cy="1905000"/>
          </a:xfrm>
          <a:solidFill>
            <a:schemeClr val="tx1"/>
          </a:solidFill>
        </p:spPr>
        <p:txBody>
          <a:bodyPr rtlCol="0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endParaRPr lang="en-US" sz="2400" dirty="0" smtClean="0">
              <a:latin typeface="Eras Bold ITC" panose="020B0907030504020204" pitchFamily="34" charset="0"/>
              <a:cs typeface="Segoe UI" panose="020B0502040204020203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2400" dirty="0" smtClean="0">
                <a:latin typeface="Eras Bold ITC" panose="020B0907030504020204" pitchFamily="34" charset="0"/>
                <a:cs typeface="Segoe UI" panose="020B0502040204020203" pitchFamily="34" charset="0"/>
              </a:rPr>
              <a:t>Prepositions </a:t>
            </a:r>
            <a:r>
              <a:rPr lang="en-US" sz="2400" dirty="0">
                <a:latin typeface="Eras Bold ITC" panose="020B0907030504020204" pitchFamily="34" charset="0"/>
                <a:cs typeface="Segoe UI" panose="020B0502040204020203" pitchFamily="34" charset="0"/>
              </a:rPr>
              <a:t>function within phrases to modify main verbs, nouns, or adjectives. 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dirty="0">
                <a:latin typeface="Eras Bold ITC" panose="020B0907030504020204" pitchFamily="34" charset="0"/>
                <a:cs typeface="Segoe UI" panose="020B0502040204020203" pitchFamily="34" charset="0"/>
              </a:rPr>
              <a:t>They also express spatial and temporal relationships between parts of a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83880" cy="10515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gi" panose="04040504061007020D02" pitchFamily="82" charset="0"/>
              </a:rPr>
              <a:t>For Example…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72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1.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1800" u="sng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Location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at, on, in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Prepositions differ according to the number of dimensions they refer to. We can group them into three classes using concepts from geometry: point, surface, and area/volume.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a.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Point: (at) Prepositions in this group indicate that the noun that follows them is treated as a point in relation to which another object is positioned.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b.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Surface: (on) Prepositions in this group indicate that the position of an object is defined with respect to a surface on which it rests.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c.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Area/Volume: (in) Prepositions in this group indicate that an object lies within the boundaries of an area or within the confines of a volume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8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108204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gi" panose="04040504061007020D02" pitchFamily="82" charset="0"/>
              </a:rPr>
              <a:t>For Example…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724400"/>
          </a:xfrm>
        </p:spPr>
        <p:txBody>
          <a:bodyPr rtlCol="0">
            <a:normAutofit/>
          </a:bodyPr>
          <a:lstStyle/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  <a:cs typeface="Segoe UI" panose="020B0502040204020203" pitchFamily="34" charset="0"/>
              </a:rPr>
              <a:t>2. </a:t>
            </a:r>
            <a:r>
              <a:rPr lang="en-US" sz="1800" u="sng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Direction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to, on(to), in(to)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These prepositions express movement toward something. 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To, into,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onto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correspond respectively to the prepositions of location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at, in,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on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Each pair can be defined by the same spatial relations of point, line/surface, or area/volume.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3.	</a:t>
            </a:r>
            <a:r>
              <a:rPr lang="en-US" sz="1800" u="sng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Temporal relations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Prepositions also express how objects relate temporally.  Prepositions can express a point in time or an extended time.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a.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at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are each used to express similar relations as their spatial counterparts.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b.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Since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by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 </a:t>
            </a:r>
            <a:r>
              <a:rPr lang="en-US" sz="18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from-to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are used to express extended time.</a:t>
            </a:r>
          </a:p>
          <a:p>
            <a:pPr fontAlgn="auto">
              <a:spcAft>
                <a:spcPts val="0"/>
              </a:spcAft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343400" cy="4191000"/>
          </a:xfrm>
        </p:spPr>
        <p:txBody>
          <a:bodyPr rtlCol="0">
            <a:noAutofit/>
          </a:bodyPr>
          <a:lstStyle/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1. 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We arrived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at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house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afternoon.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2.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waiter was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at__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our table immediately.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3.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We have not seen our waiter 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since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we arrived.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4. 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soccer player leaped  </a:t>
            </a:r>
            <a:r>
              <a:rPr lang="en-US" sz="1600" b="1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upon</a:t>
            </a:r>
            <a:r>
              <a:rPr lang="en-US" sz="1600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ball.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5. 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tiger jumped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onto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____ 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my face.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6. 	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tiger jumped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into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____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trap.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7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	I went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store today.</a:t>
            </a:r>
          </a:p>
          <a:p>
            <a:pPr marL="344805" indent="-344805" fontAlgn="auto">
              <a:spcAft>
                <a:spcPts val="0"/>
              </a:spcAft>
              <a:defRPr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24000"/>
            <a:ext cx="4343400" cy="4495800"/>
          </a:xfrm>
        </p:spPr>
        <p:txBody>
          <a:bodyPr rtlCol="0">
            <a:noAutofit/>
          </a:bodyPr>
          <a:lstStyle/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8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A light appeared 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window.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9.	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cattle will graze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on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open range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for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whole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summer.</a:t>
            </a:r>
            <a:endParaRPr lang="en-US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10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Three hockey players are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on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ice.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11.	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cowboy rode 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into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setting sun.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12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Three boxers are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ring.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13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	The play ran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from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September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___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November.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14.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The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water spilled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over 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floor.</a:t>
            </a:r>
          </a:p>
          <a:p>
            <a:pPr marL="344805" indent="-344805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1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1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551765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gi" panose="04040504061007020D02" pitchFamily="82" charset="0"/>
              </a:rPr>
              <a:t>Examples</a:t>
            </a:r>
            <a:endParaRPr lang="en-US" sz="3600" b="1" dirty="0">
              <a:solidFill>
                <a:schemeClr val="accent3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3880" cy="10515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gi" panose="04040504061007020D02" pitchFamily="82" charset="0"/>
              </a:rPr>
              <a:t>Prepositions: To and For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72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is a personal and personally limiting preposition and expresses a proprietary relationship.  Also,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refers to temporal duration (ex: I went to England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two weeks) and motivation.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is a quantitative, directional preposition and should be used to explain the impersonal connection between objects.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153400" cy="62484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1. For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95104"/>
            <a:ext cx="8534400" cy="4124696"/>
          </a:xfrm>
        </p:spPr>
        <p:txBody>
          <a:bodyPr rtlCol="0">
            <a:normAutofit/>
          </a:bodyPr>
          <a:lstStyle/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a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.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“Speak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myself.”  Here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refers to motive and is personally limiting and proprietary.  The emphasis is as follows: “I speak on my own behalf; no one else does it for me.”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b.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“This is my first time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a visit.”  This sentence lays more stress on the personal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motive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for the visit.  This preposition stresses the relationship between the visitor and the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visitee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 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2. To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“Speak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myself.”  Here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explains the direction of the conversation.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3. Infinitives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:  “This is my first time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</a:rPr>
              <a:t>to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</a:rPr>
              <a:t>visit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.” 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</a:rPr>
              <a:t>To visit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is an infinitive not a preposition.  This sentence lays stress on the 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</a:rPr>
              <a:t>action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of the visit.  An adverb could be added to inform the reader of the specific type of action (personal visit, professional visit . . . etc.).</a:t>
            </a:r>
          </a:p>
          <a:p>
            <a:pPr fontAlgn="auto">
              <a:spcAft>
                <a:spcPts val="0"/>
              </a:spcAft>
              <a:defRPr/>
            </a:pPr>
            <a:endParaRPr lang="en-US" sz="22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gi" panose="04040504061007020D02" pitchFamily="82" charset="0"/>
              </a:rPr>
              <a:t>Examples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114800" cy="4454843"/>
          </a:xfrm>
        </p:spPr>
        <p:txBody>
          <a:bodyPr rtlCol="0">
            <a:normAutofit lnSpcReduction="1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1. 	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(Direction) I went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to_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bank to deposit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my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cheque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2. 	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(Personal) I am waiting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ambulance.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3. 	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(Motive) John left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for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France where he hopes to study French culture. 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4. 	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(Direction) Thomas is leaving to go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_to__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England tomorrow.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19600" y="2057400"/>
            <a:ext cx="4495800" cy="3886200"/>
          </a:xfrm>
        </p:spPr>
        <p:txBody>
          <a:bodyPr rtlCol="0">
            <a:normAutofit lnSpcReduction="10000"/>
          </a:bodyPr>
          <a:lstStyle/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5. 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(Motive) The bookstore closed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for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convocation.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6.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(Direction) The clerk left to go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chapel. 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7. 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(Motive) The clerk left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for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the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chapel.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8. 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(Direction) Sally wants to go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lake. 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igi" panose="04040504061007020D02" pitchFamily="82" charset="0"/>
              </a:rPr>
              <a:t>9. 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(Personal) John spoke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__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to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_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himself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533400"/>
            <a:ext cx="3760472" cy="1371600"/>
          </a:xfrm>
        </p:spPr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THANK YOU!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967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89</TotalTime>
  <Words>344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Aspect</vt:lpstr>
      <vt:lpstr>USE OF PREPOSITIONS IN ENGLISH</vt:lpstr>
      <vt:lpstr>Prepositions</vt:lpstr>
      <vt:lpstr>For Example…</vt:lpstr>
      <vt:lpstr>For Example…</vt:lpstr>
      <vt:lpstr>PowerPoint Presentation</vt:lpstr>
      <vt:lpstr>Prepositions: To and For</vt:lpstr>
      <vt:lpstr> 1. For: </vt:lpstr>
      <vt:lpstr>Examples</vt:lpstr>
      <vt:lpstr>PowerPoint Presentation</vt:lpstr>
    </vt:vector>
  </TitlesOfParts>
  <Company>Liberty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Prepositions</dc:title>
  <dc:creator>InformationServices</dc:creator>
  <cp:lastModifiedBy>Arun</cp:lastModifiedBy>
  <cp:revision>49</cp:revision>
  <dcterms:created xsi:type="dcterms:W3CDTF">2009-08-11T17:43:00Z</dcterms:created>
  <dcterms:modified xsi:type="dcterms:W3CDTF">2022-07-22T17:56:38Z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TC300053481033</vt:lpwstr>
  </property>
  <property fmtid="{D5CDD505-2E9C-101B-9397-08002B2CF9AE}" pid="3" name="ICV">
    <vt:lpwstr>AC1B92C6B86340E4A863A0859CA4C88F</vt:lpwstr>
  </property>
  <property fmtid="{D5CDD505-2E9C-101B-9397-08002B2CF9AE}" pid="4" name="KSOProductBuildVer">
    <vt:lpwstr>1033-11.2.0.11191</vt:lpwstr>
  </property>
</Properties>
</file>